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32" r:id="rId1"/>
  </p:sldMasterIdLst>
  <p:notesMasterIdLst>
    <p:notesMasterId r:id="rId9"/>
  </p:notesMasterIdLst>
  <p:handoutMasterIdLst>
    <p:handoutMasterId r:id="rId10"/>
  </p:handoutMasterIdLst>
  <p:sldIdLst>
    <p:sldId id="256" r:id="rId2"/>
    <p:sldId id="336" r:id="rId3"/>
    <p:sldId id="339" r:id="rId4"/>
    <p:sldId id="337" r:id="rId5"/>
    <p:sldId id="340" r:id="rId6"/>
    <p:sldId id="341" r:id="rId7"/>
    <p:sldId id="338" r:id="rId8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1pPr>
    <a:lvl2pPr marL="742950" indent="-285750" algn="l" defTabSz="457200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2pPr>
    <a:lvl3pPr marL="1143000" indent="-228600" algn="l" defTabSz="457200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3pPr>
    <a:lvl4pPr marL="1600200" indent="-228600" algn="l" defTabSz="457200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4pPr>
    <a:lvl5pPr marL="2057400" indent="-228600" algn="l" defTabSz="457200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5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 smtClean="0"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EAC575C6-55FC-D54E-8E9E-56A293F4F870}" type="datetimeFigureOut">
              <a:rPr lang="en-US"/>
              <a:pPr>
                <a:defRPr/>
              </a:pPr>
              <a:t>3/3/2017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 smtClean="0"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98C0C27F-2A6A-AA4F-B3E8-BA19A4F6A1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6617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1"/>
          <p:cNvSpPr>
            <a:spLocks noChangeArrowheads="1"/>
          </p:cNvSpPr>
          <p:nvPr/>
        </p:nvSpPr>
        <p:spPr bwMode="auto">
          <a:xfrm>
            <a:off x="0" y="0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/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/>
          </a:p>
        </p:txBody>
      </p:sp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/>
          </a:p>
        </p:txBody>
      </p:sp>
      <p:sp>
        <p:nvSpPr>
          <p:cNvPr id="1843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2688" y="696913"/>
            <a:ext cx="4645025" cy="3484562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249" tIns="46445" rIns="93249" bIns="46445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18439" name="Text Box 6"/>
          <p:cNvSpPr txBox="1">
            <a:spLocks noChangeArrowheads="1"/>
          </p:cNvSpPr>
          <p:nvPr/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971925" y="8831263"/>
            <a:ext cx="303688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249" tIns="46445" rIns="93249" bIns="46445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45000"/>
              <a:buFont typeface="StarSymbol" charset="0"/>
              <a:buNone/>
              <a:tabLst>
                <a:tab pos="723972" algn="l"/>
                <a:tab pos="1447945" algn="l"/>
                <a:tab pos="2171917" algn="l"/>
                <a:tab pos="289589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ＭＳ Ｐゴシック" pitchFamily="32" charset="-128"/>
                <a:cs typeface="Tahoma" charset="0"/>
              </a:defRPr>
            </a:lvl1pPr>
          </a:lstStyle>
          <a:p>
            <a:pPr>
              <a:defRPr/>
            </a:pPr>
            <a:fld id="{C42361DA-E9A1-B846-A36A-008F8A6D59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177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ＭＳ Ｐゴシック" charset="0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SzPct val="45000"/>
              <a:buFont typeface="StarSymbol" charset="0"/>
              <a:buNone/>
            </a:pPr>
            <a:fld id="{1020C547-B315-E444-9077-023172EBEAF0}" type="slidenum">
              <a:rPr lang="en-US" sz="1200">
                <a:solidFill>
                  <a:srgbClr val="000000"/>
                </a:solidFill>
                <a:latin typeface="Times New Roman" charset="0"/>
              </a:rPr>
              <a:pPr eaLnBrk="1" hangingPunct="1">
                <a:buSzPct val="45000"/>
                <a:buFont typeface="StarSymbol" charset="0"/>
                <a:buNone/>
              </a:pPr>
              <a:t>1</a:t>
            </a:fld>
            <a:endParaRPr lang="en-US" sz="120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9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9788" cy="34861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675" y="4416425"/>
            <a:ext cx="5608638" cy="41846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4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622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1800">
              <a:ea typeface="ＭＳ Ｐゴシック" pitchFamily="34" charset="-128"/>
              <a:cs typeface="+mn-cs"/>
            </a:endParaRPr>
          </a:p>
        </p:txBody>
      </p:sp>
      <p:sp>
        <p:nvSpPr>
          <p:cNvPr id="6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/>
          </a:p>
        </p:txBody>
      </p:sp>
      <p:sp>
        <p:nvSpPr>
          <p:cNvPr id="7" name="Rectangle 2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/>
          </a:p>
        </p:txBody>
      </p:sp>
      <p:sp>
        <p:nvSpPr>
          <p:cNvPr id="8" name="Rectangle 22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/>
          </a:p>
        </p:txBody>
      </p:sp>
      <p:sp>
        <p:nvSpPr>
          <p:cNvPr id="9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1800">
              <a:ea typeface="ＭＳ Ｐゴシック" pitchFamily="34" charset="-128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180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1800" dirty="0">
              <a:ea typeface="ＭＳ Ｐゴシック" pitchFamily="34" charset="-128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1800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180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1800">
              <a:ea typeface="ＭＳ Ｐゴシック" pitchFamily="34" charset="-128"/>
              <a:cs typeface="+mn-cs"/>
            </a:endParaRPr>
          </a:p>
        </p:txBody>
      </p:sp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445125"/>
            <a:ext cx="2657475" cy="849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5486400"/>
            <a:ext cx="833437" cy="651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  <a:prstGeom prst="rect">
            <a:avLst/>
          </a:prstGeom>
        </p:spPr>
        <p:txBody>
          <a:bodyPr/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800"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B1B61E95-EACD-4B49-8F14-5196CBB923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9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  <a:prstGeom prst="rect">
            <a:avLst/>
          </a:prstGeom>
        </p:spPr>
        <p:txBody>
          <a:bodyPr/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800"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8DF6D7E0-032D-9C44-AF79-95995B097B6E}" type="datetime4">
              <a:rPr lang="en-US"/>
              <a:pPr>
                <a:defRPr/>
              </a:pPr>
              <a:t>March 3, 2017</a:t>
            </a:fld>
            <a:endParaRPr lang="en-US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  <a:prstGeom prst="rect">
            <a:avLst/>
          </a:prstGeom>
        </p:spPr>
        <p:txBody>
          <a:bodyPr/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800"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392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445125"/>
            <a:ext cx="2657475" cy="849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/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800"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8F4B93F6-8F10-BA47-985F-DC4D6590C0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4764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/>
          </a:p>
        </p:txBody>
      </p:sp>
      <p:sp>
        <p:nvSpPr>
          <p:cNvPr id="5" name="Rectangle 16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/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/>
          </a:p>
        </p:txBody>
      </p:sp>
      <p:sp>
        <p:nvSpPr>
          <p:cNvPr id="7" name="Rectangle 22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1800">
              <a:ea typeface="ＭＳ Ｐゴシック" pitchFamily="34" charset="-128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1800" dirty="0">
              <a:ea typeface="ＭＳ Ｐゴシック" pitchFamily="34" charset="-128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1800">
              <a:ea typeface="ＭＳ Ｐゴシック" pitchFamily="34" charset="-128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1800"/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1800"/>
          </a:p>
        </p:txBody>
      </p:sp>
      <p:pic>
        <p:nvPicPr>
          <p:cNvPr id="13" name="Picture 28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445125"/>
            <a:ext cx="2657475" cy="849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5486400"/>
            <a:ext cx="833437" cy="651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  <a:prstGeom prst="rect">
            <a:avLst/>
          </a:prstGeom>
        </p:spPr>
        <p:txBody>
          <a:bodyPr/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800"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C1EF0668-D41C-BC47-A7E2-17094DCC85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1896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445125"/>
            <a:ext cx="2657475" cy="849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/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800"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57AC99D3-0E31-9142-A1E2-C5155EAFB0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351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/>
          </a:p>
        </p:txBody>
      </p:sp>
      <p:sp>
        <p:nvSpPr>
          <p:cNvPr id="5" name="Rectangle 16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/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1800">
              <a:ea typeface="ＭＳ Ｐゴシック" pitchFamily="34" charset="-128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1800" dirty="0"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445125"/>
            <a:ext cx="2657475" cy="849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5486400"/>
            <a:ext cx="833437" cy="651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12"/>
          <p:cNvSpPr>
            <a:spLocks noGrp="1"/>
          </p:cNvSpPr>
          <p:nvPr>
            <p:ph idx="1"/>
          </p:nvPr>
        </p:nvSpPr>
        <p:spPr>
          <a:xfrm>
            <a:off x="301752" y="1524000"/>
            <a:ext cx="8534400" cy="3810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/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800"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75283916-C7E4-2046-91BF-5BB5E6917D3C}" type="datetime4">
              <a:rPr lang="en-US"/>
              <a:pPr>
                <a:defRPr/>
              </a:pPr>
              <a:t>March 3, 2017</a:t>
            </a:fld>
            <a:endParaRPr lang="en-US" dirty="0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/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800" dirty="0"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4338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/>
          </a:p>
        </p:txBody>
      </p:sp>
      <p:sp>
        <p:nvSpPr>
          <p:cNvPr id="5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/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/>
          </a:p>
        </p:txBody>
      </p:sp>
      <p:sp>
        <p:nvSpPr>
          <p:cNvPr id="7" name="Rectangle 22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/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/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1800">
              <a:ea typeface="ＭＳ Ｐゴシック" pitchFamily="34" charset="-128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1800" dirty="0">
              <a:ea typeface="ＭＳ Ｐゴシック" pitchFamily="34" charset="-128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1800">
              <a:ea typeface="ＭＳ Ｐゴシック" pitchFamily="34" charset="-128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1800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1800"/>
          </a:p>
        </p:txBody>
      </p:sp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445125"/>
            <a:ext cx="2657475" cy="849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5486400"/>
            <a:ext cx="833437" cy="651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343400" y="2198688"/>
            <a:ext cx="457200" cy="441325"/>
          </a:xfrm>
          <a:prstGeom prst="rect">
            <a:avLst/>
          </a:prstGeom>
        </p:spPr>
        <p:txBody>
          <a:bodyPr/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800" smtClean="0">
                <a:solidFill>
                  <a:schemeClr val="accent3">
                    <a:shade val="75000"/>
                  </a:schemeClr>
                </a:solidFill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4E7AE33B-70EC-E14E-9536-0BA13CE3E0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5330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3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445125"/>
            <a:ext cx="2657475" cy="849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  <a:prstGeom prst="rect">
            <a:avLst/>
          </a:prstGeom>
        </p:spPr>
        <p:txBody>
          <a:bodyPr/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800"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1EEBFAAF-6EFB-0F40-BC5B-1941ADF907AD}" type="datetime4">
              <a:rPr lang="en-US"/>
              <a:pPr>
                <a:defRPr/>
              </a:pPr>
              <a:t>March 3, 2017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/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800"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/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800"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94181024-9DFA-874E-831A-749EDC6937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68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3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16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/>
          </a:p>
        </p:txBody>
      </p:sp>
      <p:sp>
        <p:nvSpPr>
          <p:cNvPr id="9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/>
          </a:p>
        </p:txBody>
      </p:sp>
      <p:sp>
        <p:nvSpPr>
          <p:cNvPr id="10" name="Rectangle 22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/>
          </a:p>
        </p:txBody>
      </p:sp>
      <p:sp>
        <p:nvSpPr>
          <p:cNvPr id="11" name="Rectangle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180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1800">
              <a:ea typeface="ＭＳ Ｐゴシック" pitchFamily="34" charset="-128"/>
              <a:cs typeface="+mn-cs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1800">
              <a:ea typeface="ＭＳ Ｐゴシック" pitchFamily="34" charset="-128"/>
              <a:cs typeface="+mn-cs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1800" dirty="0">
              <a:ea typeface="ＭＳ Ｐゴシック" pitchFamily="34" charset="-128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1800"/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1800"/>
          </a:p>
        </p:txBody>
      </p:sp>
      <p:pic>
        <p:nvPicPr>
          <p:cNvPr id="18" name="Picture 5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445125"/>
            <a:ext cx="2657475" cy="849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4343400" y="1042988"/>
            <a:ext cx="457200" cy="441325"/>
          </a:xfrm>
          <a:prstGeom prst="rect">
            <a:avLst/>
          </a:prstGeom>
        </p:spPr>
        <p:txBody>
          <a:bodyPr/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800" smtClean="0"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396AF981-C37C-8C4C-A318-D0BC3476C5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059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4343400" y="1036638"/>
            <a:ext cx="457200" cy="441325"/>
          </a:xfrm>
          <a:prstGeom prst="rect">
            <a:avLst/>
          </a:prstGeom>
        </p:spPr>
        <p:txBody>
          <a:bodyPr/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800"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C3F99218-57C8-1747-A017-EF0EE586E5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216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/>
          </a:p>
        </p:txBody>
      </p:sp>
      <p:sp>
        <p:nvSpPr>
          <p:cNvPr id="3" name="Rectangle 16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/>
          </a:p>
        </p:txBody>
      </p:sp>
      <p:sp>
        <p:nvSpPr>
          <p:cNvPr id="4" name="Rectangle 2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/>
          </a:p>
        </p:txBody>
      </p:sp>
      <p:sp>
        <p:nvSpPr>
          <p:cNvPr id="5" name="Rectangle 22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1800">
              <a:ea typeface="ＭＳ Ｐゴシック" pitchFamily="34" charset="-128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1800" dirty="0"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5486400"/>
            <a:ext cx="833437" cy="651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445125"/>
            <a:ext cx="2657475" cy="849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0739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/>
          </a:p>
        </p:txBody>
      </p:sp>
      <p:sp>
        <p:nvSpPr>
          <p:cNvPr id="3" name="Rectangle 16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/>
          </a:p>
        </p:txBody>
      </p:sp>
      <p:sp>
        <p:nvSpPr>
          <p:cNvPr id="4" name="Rectangle 2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/>
          </a:p>
        </p:txBody>
      </p:sp>
      <p:sp>
        <p:nvSpPr>
          <p:cNvPr id="5" name="Rectangle 22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1800">
              <a:ea typeface="ＭＳ Ｐゴシック" pitchFamily="34" charset="-128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1800" dirty="0"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5486400"/>
            <a:ext cx="833437" cy="651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445125"/>
            <a:ext cx="2657475" cy="849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401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1800">
              <a:ea typeface="ＭＳ Ｐゴシック" pitchFamily="34" charset="-128"/>
              <a:cs typeface="+mn-cs"/>
            </a:endParaRPr>
          </a:p>
        </p:txBody>
      </p:sp>
      <p:sp>
        <p:nvSpPr>
          <p:cNvPr id="6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/>
          </a:p>
        </p:txBody>
      </p:sp>
      <p:sp>
        <p:nvSpPr>
          <p:cNvPr id="7" name="Rectangle 2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/>
          </a:p>
        </p:txBody>
      </p:sp>
      <p:sp>
        <p:nvSpPr>
          <p:cNvPr id="8" name="Rectangle 22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/>
          </a:p>
        </p:txBody>
      </p:sp>
      <p:sp>
        <p:nvSpPr>
          <p:cNvPr id="9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180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1800" dirty="0">
              <a:ea typeface="ＭＳ Ｐゴシック" pitchFamily="34" charset="-128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1800">
              <a:ea typeface="ＭＳ Ｐゴシック" pitchFamily="34" charset="-128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1800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180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1800">
              <a:ea typeface="ＭＳ Ｐゴシック" pitchFamily="34" charset="-128"/>
              <a:cs typeface="+mn-cs"/>
            </a:endParaRPr>
          </a:p>
        </p:txBody>
      </p:sp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445125"/>
            <a:ext cx="2657475" cy="849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5486400"/>
            <a:ext cx="833437" cy="651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  <a:prstGeom prst="rect">
            <a:avLst/>
          </a:prstGeom>
        </p:spPr>
        <p:txBody>
          <a:bodyPr/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800" smtClean="0">
                <a:solidFill>
                  <a:schemeClr val="accent3">
                    <a:shade val="75000"/>
                  </a:schemeClr>
                </a:solidFill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E529145A-56C2-1B46-B233-2F6BC52C25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3472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/>
          </a:p>
        </p:txBody>
      </p:sp>
      <p:sp>
        <p:nvSpPr>
          <p:cNvPr id="1027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/>
          </a:p>
        </p:txBody>
      </p:sp>
      <p:sp>
        <p:nvSpPr>
          <p:cNvPr id="1028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</a:pPr>
            <a:endParaRPr lang="en-US" sz="180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1800">
              <a:ea typeface="ＭＳ Ｐゴシック" pitchFamily="34" charset="-128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1800" dirty="0">
              <a:ea typeface="ＭＳ Ｐゴシック" pitchFamily="34" charset="-128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sz="1800"/>
          </a:p>
        </p:txBody>
      </p:sp>
      <p:sp>
        <p:nvSpPr>
          <p:cNvPr id="1032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034" name="Picture 5"/>
          <p:cNvPicPr>
            <a:picLocks noChangeAspect="1" noChangeArrowheads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445125"/>
            <a:ext cx="2657475" cy="849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16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5486400"/>
            <a:ext cx="833437" cy="651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70" r:id="rId12"/>
    <p:sldLayoutId id="2147483771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b="1" kern="1200">
          <a:solidFill>
            <a:schemeClr val="tx1"/>
          </a:solidFill>
          <a:latin typeface="Calibri"/>
          <a:ea typeface="ＭＳ Ｐゴシック" charset="0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charset="0"/>
        <a:buChar char=""/>
        <a:defRPr sz="2700" kern="1200">
          <a:solidFill>
            <a:schemeClr val="tx1"/>
          </a:solidFill>
          <a:latin typeface="Calibri"/>
          <a:ea typeface="ＭＳ Ｐゴシック" charset="0"/>
          <a:cs typeface="ＭＳ Ｐゴシック" charset="0"/>
        </a:defRPr>
      </a:lvl1pPr>
      <a:lvl2pPr marL="547688" indent="-2730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0"/>
        <a:buChar char=""/>
        <a:defRPr sz="2200" kern="1200">
          <a:solidFill>
            <a:schemeClr val="tx2"/>
          </a:solidFill>
          <a:latin typeface="Calibri"/>
          <a:ea typeface="ＭＳ Ｐゴシック" charset="0"/>
          <a:cs typeface="+mn-cs"/>
        </a:defRPr>
      </a:lvl2pPr>
      <a:lvl3pPr marL="822325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75000"/>
        <a:buFont typeface="Wingdings 2" charset="0"/>
        <a:buChar char=""/>
        <a:defRPr sz="2000" kern="1200">
          <a:solidFill>
            <a:schemeClr val="tx1"/>
          </a:solidFill>
          <a:latin typeface="Calibri"/>
          <a:ea typeface="ＭＳ Ｐゴシック" charset="0"/>
          <a:cs typeface="+mn-cs"/>
        </a:defRPr>
      </a:lvl3pPr>
      <a:lvl4pPr marL="1096963" indent="-228600" algn="l" rtl="0" eaLnBrk="1" fontAlgn="base" hangingPunct="1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charset="0"/>
        <a:buChar char=""/>
        <a:defRPr sz="2000" kern="1200">
          <a:solidFill>
            <a:schemeClr val="tx2"/>
          </a:solidFill>
          <a:latin typeface="Calibri"/>
          <a:ea typeface="ＭＳ Ｐゴシック" charset="0"/>
          <a:cs typeface="+mn-cs"/>
        </a:defRPr>
      </a:lvl4pPr>
      <a:lvl5pPr marL="1371600" indent="-228600" algn="l" rtl="0" eaLnBrk="1" fontAlgn="base" hangingPunct="1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Calibri"/>
          <a:ea typeface="ＭＳ Ｐゴシック" charset="0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1187450"/>
            <a:ext cx="8701088" cy="278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301625" y="381000"/>
            <a:ext cx="8534400" cy="1295400"/>
          </a:xfrm>
        </p:spPr>
        <p:txBody>
          <a:bodyPr>
            <a:noAutofit/>
          </a:bodyPr>
          <a:lstStyle/>
          <a:p>
            <a:r>
              <a:rPr lang="en-US" sz="2800" dirty="0"/>
              <a:t>SEX, DRUGS, GUNS and CRIME</a:t>
            </a:r>
            <a:br>
              <a:rPr lang="en-US" sz="2800" dirty="0"/>
            </a:br>
            <a:r>
              <a:rPr lang="en-US" sz="2800" dirty="0"/>
              <a:t>(and other </a:t>
            </a:r>
            <a:r>
              <a:rPr lang="en-US" sz="2800" i="1" dirty="0"/>
              <a:t>Hot </a:t>
            </a:r>
            <a:r>
              <a:rPr lang="en-US" sz="2800" dirty="0"/>
              <a:t>Topics in </a:t>
            </a:r>
            <a:r>
              <a:rPr lang="en-US" sz="2800" dirty="0" err="1"/>
              <a:t>HR</a:t>
            </a:r>
            <a:r>
              <a:rPr lang="en-US" sz="2800" dirty="0"/>
              <a:t> Law</a:t>
            </a:r>
            <a:r>
              <a:rPr lang="en-US" sz="2800" dirty="0" smtClean="0"/>
              <a:t>)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1800" dirty="0">
              <a:latin typeface="Calibri" charset="0"/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301625" y="1676400"/>
            <a:ext cx="8534400" cy="3657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 smtClean="0">
              <a:latin typeface="Calibri" charset="0"/>
            </a:endParaRPr>
          </a:p>
          <a:p>
            <a:pPr marL="0" indent="0" algn="ctr">
              <a:buNone/>
            </a:pPr>
            <a:endParaRPr lang="en-US" dirty="0">
              <a:latin typeface="Calibri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charset="0"/>
              </a:rPr>
              <a:t>By: David N. Michael</a:t>
            </a:r>
          </a:p>
          <a:p>
            <a:pPr marL="0" indent="0" algn="ctr">
              <a:buNone/>
            </a:pPr>
            <a:r>
              <a:rPr lang="en-US" dirty="0" smtClean="0">
                <a:latin typeface="Calibri" charset="0"/>
              </a:rPr>
              <a:t>Gould &amp; Ratner LLP</a:t>
            </a:r>
            <a:endParaRPr lang="en-US" dirty="0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301625" y="561949"/>
            <a:ext cx="8534400" cy="755703"/>
          </a:xfrm>
        </p:spPr>
        <p:txBody>
          <a:bodyPr>
            <a:noAutofit/>
          </a:bodyPr>
          <a:lstStyle/>
          <a:p>
            <a:r>
              <a:rPr lang="en-US" sz="2800" dirty="0"/>
              <a:t>SEX, DRUGS, GUNS and CRIME</a:t>
            </a:r>
            <a:br>
              <a:rPr lang="en-US" sz="2800" dirty="0"/>
            </a:br>
            <a:r>
              <a:rPr lang="en-US" sz="2800" dirty="0"/>
              <a:t>(and other </a:t>
            </a:r>
            <a:r>
              <a:rPr lang="en-US" sz="2800" i="1" dirty="0"/>
              <a:t>Hot </a:t>
            </a:r>
            <a:r>
              <a:rPr lang="en-US" sz="2800" dirty="0"/>
              <a:t>Topics in </a:t>
            </a:r>
            <a:r>
              <a:rPr lang="en-US" sz="2800" dirty="0" err="1"/>
              <a:t>HR</a:t>
            </a:r>
            <a:r>
              <a:rPr lang="en-US" sz="2800" dirty="0"/>
              <a:t> Law)</a:t>
            </a:r>
            <a:endParaRPr lang="en-US" sz="2800" dirty="0">
              <a:latin typeface="Calibri" charset="0"/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534400" cy="3962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SEX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FMLA</a:t>
            </a:r>
            <a:r>
              <a:rPr lang="en-US" dirty="0" smtClean="0"/>
              <a:t> </a:t>
            </a:r>
            <a:r>
              <a:rPr lang="en-US" dirty="0"/>
              <a:t>and same-sex </a:t>
            </a:r>
            <a:r>
              <a:rPr lang="en-US" dirty="0" smtClean="0"/>
              <a:t>marriages</a:t>
            </a:r>
          </a:p>
          <a:p>
            <a:pPr lvl="0"/>
            <a:r>
              <a:rPr lang="en-US" dirty="0" smtClean="0"/>
              <a:t>New </a:t>
            </a:r>
            <a:r>
              <a:rPr lang="en-US" dirty="0" err="1"/>
              <a:t>EEOC</a:t>
            </a:r>
            <a:r>
              <a:rPr lang="en-US" dirty="0"/>
              <a:t> Regulations on Pregnancy Discrimination and </a:t>
            </a:r>
            <a:r>
              <a:rPr lang="en-US" dirty="0" smtClean="0"/>
              <a:t>Accommodation</a:t>
            </a:r>
          </a:p>
          <a:p>
            <a:pPr lvl="0"/>
            <a:r>
              <a:rPr lang="en-US" dirty="0" err="1" smtClean="0"/>
              <a:t>SCOTUS</a:t>
            </a:r>
            <a:r>
              <a:rPr lang="en-US" dirty="0"/>
              <a:t>: Young v. UPS (pregnancy accommodations</a:t>
            </a:r>
            <a:r>
              <a:rPr lang="en-US" dirty="0" smtClean="0"/>
              <a:t>)</a:t>
            </a:r>
          </a:p>
          <a:p>
            <a:pPr lvl="0"/>
            <a:r>
              <a:rPr lang="en-US" dirty="0" smtClean="0"/>
              <a:t>Break </a:t>
            </a:r>
            <a:r>
              <a:rPr lang="en-US" dirty="0"/>
              <a:t>Time for Nursing Mothers</a:t>
            </a:r>
          </a:p>
          <a:p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795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301625" y="441960"/>
            <a:ext cx="8534400" cy="929640"/>
          </a:xfrm>
        </p:spPr>
        <p:txBody>
          <a:bodyPr>
            <a:noAutofit/>
          </a:bodyPr>
          <a:lstStyle/>
          <a:p>
            <a:r>
              <a:rPr lang="en-US" sz="2800" dirty="0"/>
              <a:t>SEX, DRUGS, GUNS and CRIME</a:t>
            </a:r>
            <a:br>
              <a:rPr lang="en-US" sz="2800" dirty="0"/>
            </a:br>
            <a:r>
              <a:rPr lang="en-US" sz="2800" dirty="0"/>
              <a:t>(and other </a:t>
            </a:r>
            <a:r>
              <a:rPr lang="en-US" sz="2800" i="1" dirty="0"/>
              <a:t>Hot </a:t>
            </a:r>
            <a:r>
              <a:rPr lang="en-US" sz="2800" dirty="0"/>
              <a:t>Topics in </a:t>
            </a:r>
            <a:r>
              <a:rPr lang="en-US" sz="2800" dirty="0" err="1"/>
              <a:t>HR</a:t>
            </a:r>
            <a:r>
              <a:rPr lang="en-US" sz="2800" dirty="0"/>
              <a:t> Law)</a:t>
            </a:r>
            <a:endParaRPr lang="en-US" sz="2800" dirty="0">
              <a:latin typeface="Calibri" charset="0"/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301625" y="1143000"/>
            <a:ext cx="8534400" cy="4191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DRUGS</a:t>
            </a:r>
            <a:r>
              <a:rPr lang="en-US" dirty="0"/>
              <a:t>:</a:t>
            </a:r>
          </a:p>
          <a:p>
            <a:pPr lvl="0"/>
            <a:r>
              <a:rPr lang="en-US" dirty="0" smtClean="0"/>
              <a:t>Medical </a:t>
            </a:r>
            <a:r>
              <a:rPr lang="en-US" dirty="0"/>
              <a:t>Marijuana and its Impact on the Workplace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570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301625" y="472440"/>
            <a:ext cx="8534400" cy="899160"/>
          </a:xfrm>
        </p:spPr>
        <p:txBody>
          <a:bodyPr>
            <a:noAutofit/>
          </a:bodyPr>
          <a:lstStyle/>
          <a:p>
            <a:r>
              <a:rPr lang="en-US" sz="2800" dirty="0"/>
              <a:t>SEX, DRUGS, GUNS and CRIME</a:t>
            </a:r>
            <a:br>
              <a:rPr lang="en-US" sz="2800" dirty="0"/>
            </a:br>
            <a:r>
              <a:rPr lang="en-US" sz="2800" dirty="0"/>
              <a:t>(and other </a:t>
            </a:r>
            <a:r>
              <a:rPr lang="en-US" sz="2800" i="1" dirty="0"/>
              <a:t>Hot </a:t>
            </a:r>
            <a:r>
              <a:rPr lang="en-US" sz="2800" dirty="0"/>
              <a:t>Topics in </a:t>
            </a:r>
            <a:r>
              <a:rPr lang="en-US" sz="2800" dirty="0" err="1"/>
              <a:t>HR</a:t>
            </a:r>
            <a:r>
              <a:rPr lang="en-US" sz="2800" dirty="0"/>
              <a:t> Law)</a:t>
            </a:r>
            <a:endParaRPr lang="en-US" sz="2800" dirty="0">
              <a:latin typeface="Calibri" charset="0"/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301625" y="1143000"/>
            <a:ext cx="8534400" cy="4191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GUNS:</a:t>
            </a:r>
          </a:p>
          <a:p>
            <a:pPr lvl="0"/>
            <a:r>
              <a:rPr lang="en-US" dirty="0" smtClean="0"/>
              <a:t>Concealed </a:t>
            </a:r>
            <a:r>
              <a:rPr lang="en-US" dirty="0"/>
              <a:t>Carry Laws Abound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345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301625" y="421640"/>
            <a:ext cx="8534400" cy="873760"/>
          </a:xfrm>
        </p:spPr>
        <p:txBody>
          <a:bodyPr>
            <a:noAutofit/>
          </a:bodyPr>
          <a:lstStyle/>
          <a:p>
            <a:r>
              <a:rPr lang="en-US" sz="2800" dirty="0"/>
              <a:t>SEX, DRUGS, GUNS and CRIME</a:t>
            </a:r>
            <a:br>
              <a:rPr lang="en-US" sz="2800" dirty="0"/>
            </a:br>
            <a:r>
              <a:rPr lang="en-US" sz="2800" dirty="0"/>
              <a:t>(and other </a:t>
            </a:r>
            <a:r>
              <a:rPr lang="en-US" sz="2800" i="1" dirty="0"/>
              <a:t>Hot </a:t>
            </a:r>
            <a:r>
              <a:rPr lang="en-US" sz="2800" dirty="0"/>
              <a:t>Topics in </a:t>
            </a:r>
            <a:r>
              <a:rPr lang="en-US" sz="2800" dirty="0" err="1"/>
              <a:t>HR</a:t>
            </a:r>
            <a:r>
              <a:rPr lang="en-US" sz="2800" dirty="0"/>
              <a:t> Law)</a:t>
            </a:r>
            <a:endParaRPr lang="en-US" sz="2800" dirty="0">
              <a:latin typeface="Calibri" charset="0"/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301625" y="1219200"/>
            <a:ext cx="85344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CRIME:</a:t>
            </a:r>
          </a:p>
          <a:p>
            <a:pPr lvl="0"/>
            <a:r>
              <a:rPr lang="en-US" dirty="0" smtClean="0"/>
              <a:t>Ban </a:t>
            </a:r>
            <a:r>
              <a:rPr lang="en-US" dirty="0"/>
              <a:t>the Box</a:t>
            </a:r>
          </a:p>
          <a:p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345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301625" y="381000"/>
            <a:ext cx="8534400" cy="914400"/>
          </a:xfrm>
        </p:spPr>
        <p:txBody>
          <a:bodyPr>
            <a:noAutofit/>
          </a:bodyPr>
          <a:lstStyle/>
          <a:p>
            <a:r>
              <a:rPr lang="en-US" sz="2800" dirty="0"/>
              <a:t>SEX, DRUGS, GUNS and CRIME</a:t>
            </a:r>
            <a:br>
              <a:rPr lang="en-US" sz="2800" dirty="0"/>
            </a:br>
            <a:r>
              <a:rPr lang="en-US" sz="2800" dirty="0"/>
              <a:t>(and other </a:t>
            </a:r>
            <a:r>
              <a:rPr lang="en-US" sz="2800" i="1" dirty="0"/>
              <a:t>Hot </a:t>
            </a:r>
            <a:r>
              <a:rPr lang="en-US" sz="2800" dirty="0"/>
              <a:t>Topics in </a:t>
            </a:r>
            <a:r>
              <a:rPr lang="en-US" sz="2800" dirty="0" err="1"/>
              <a:t>HR</a:t>
            </a:r>
            <a:r>
              <a:rPr lang="en-US" sz="2800" dirty="0"/>
              <a:t> Law)</a:t>
            </a:r>
            <a:endParaRPr lang="en-US" sz="2800" dirty="0">
              <a:latin typeface="Calibri" charset="0"/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301625" y="1254760"/>
            <a:ext cx="8534400" cy="4191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OTHER:</a:t>
            </a:r>
          </a:p>
          <a:p>
            <a:r>
              <a:rPr lang="en-US" dirty="0" err="1" smtClean="0"/>
              <a:t>SCOTUS</a:t>
            </a:r>
            <a:r>
              <a:rPr lang="en-US" dirty="0"/>
              <a:t>: </a:t>
            </a:r>
            <a:r>
              <a:rPr lang="en-US" dirty="0" err="1"/>
              <a:t>EEOC</a:t>
            </a:r>
            <a:r>
              <a:rPr lang="en-US" dirty="0"/>
              <a:t> v. Abercrombie &amp; Fitch (religious accommodation and discrimination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 err="1"/>
              <a:t>SCOTUS</a:t>
            </a:r>
            <a:r>
              <a:rPr lang="en-US" dirty="0"/>
              <a:t>: </a:t>
            </a:r>
            <a:r>
              <a:rPr lang="en-US" dirty="0" err="1"/>
              <a:t>Sandifer</a:t>
            </a:r>
            <a:r>
              <a:rPr lang="en-US" dirty="0"/>
              <a:t> v. US Steel Corp (donning and doffing</a:t>
            </a:r>
            <a:r>
              <a:rPr lang="en-US" dirty="0" smtClean="0"/>
              <a:t>)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 err="1"/>
              <a:t>SCOTUS</a:t>
            </a:r>
            <a:r>
              <a:rPr lang="en-US" dirty="0"/>
              <a:t>: Mach Mining v. </a:t>
            </a:r>
            <a:r>
              <a:rPr lang="en-US" dirty="0" err="1"/>
              <a:t>EEOC</a:t>
            </a:r>
            <a:r>
              <a:rPr lang="en-US" dirty="0"/>
              <a:t> (</a:t>
            </a:r>
            <a:r>
              <a:rPr lang="en-US" dirty="0" err="1"/>
              <a:t>EEOC</a:t>
            </a:r>
            <a:r>
              <a:rPr lang="en-US" dirty="0"/>
              <a:t> Charge conciliation process)</a:t>
            </a:r>
          </a:p>
          <a:p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804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nsformational HR PPTv1 2 Template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C00000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Transformational HR PPTv1 2 Template</Template>
  <TotalTime>104</TotalTime>
  <Words>145</Words>
  <Application>Microsoft Office PowerPoint</Application>
  <PresentationFormat>On-screen Show (4:3)</PresentationFormat>
  <Paragraphs>32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Transformational HR PPTv1 2 Template</vt:lpstr>
      <vt:lpstr>PowerPoint Presentation</vt:lpstr>
      <vt:lpstr>SEX, DRUGS, GUNS and CRIME (and other Hot Topics in HR Law) </vt:lpstr>
      <vt:lpstr>SEX, DRUGS, GUNS and CRIME (and other Hot Topics in HR Law)</vt:lpstr>
      <vt:lpstr>SEX, DRUGS, GUNS and CRIME (and other Hot Topics in HR Law)</vt:lpstr>
      <vt:lpstr>SEX, DRUGS, GUNS and CRIME (and other Hot Topics in HR Law)</vt:lpstr>
      <vt:lpstr>SEX, DRUGS, GUNS and CRIME (and other Hot Topics in HR Law)</vt:lpstr>
      <vt:lpstr>SEX, DRUGS, GUNS and CRIME (and other Hot Topics in HR Law)</vt:lpstr>
    </vt:vector>
  </TitlesOfParts>
  <Company>Gould &amp; Ratner LLP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13</cp:revision>
  <cp:lastPrinted>2015-02-06T14:24:05Z</cp:lastPrinted>
  <dcterms:created xsi:type="dcterms:W3CDTF">2015-02-05T20:16:20Z</dcterms:created>
  <dcterms:modified xsi:type="dcterms:W3CDTF">2017-03-03T16:19:52Z</dcterms:modified>
</cp:coreProperties>
</file>